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8" r:id="rId3"/>
    <p:sldId id="287" r:id="rId4"/>
    <p:sldId id="260" r:id="rId5"/>
    <p:sldId id="262" r:id="rId6"/>
    <p:sldId id="261" r:id="rId7"/>
    <p:sldId id="259" r:id="rId8"/>
    <p:sldId id="263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0675" autoAdjust="0"/>
    <p:restoredTop sz="89130" autoAdjust="0"/>
  </p:normalViewPr>
  <p:slideViewPr>
    <p:cSldViewPr>
      <p:cViewPr varScale="1">
        <p:scale>
          <a:sx n="73" d="100"/>
          <a:sy n="73" d="100"/>
        </p:scale>
        <p:origin x="-571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7880A-E4F6-4689-B167-8CAC16A15193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CD860-7A86-4AF8-8A79-83BBAD202D3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222749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8A2DF9-DA5B-4A1A-BC91-014EFAA61365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4C19E-4A09-4A28-B84E-1D840337BB5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69764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M. Gravis</a:t>
            </a:r>
            <a:r>
              <a:rPr lang="ko-KR" altLang="en-US" dirty="0" smtClean="0"/>
              <a:t>가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없는 경우의 발병 </a:t>
            </a:r>
            <a:r>
              <a:rPr lang="en-US" altLang="ko-KR" baseline="0" dirty="0" smtClean="0"/>
              <a:t>age</a:t>
            </a:r>
            <a:r>
              <a:rPr lang="ko-KR" altLang="en-US" baseline="0" dirty="0" smtClean="0"/>
              <a:t>가 더 낮다는 보고가 있음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4C19E-4A09-4A28-B84E-1D840337BB5D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1200" b="0" dirty="0" smtClean="0">
                <a:latin typeface="굴림" pitchFamily="50" charset="-127"/>
                <a:ea typeface="굴림" pitchFamily="50" charset="-127"/>
              </a:rPr>
              <a:t>A neoplasm of </a:t>
            </a:r>
            <a:r>
              <a:rPr lang="en-US" altLang="ko-KR" sz="1200" b="0" dirty="0" err="1" smtClean="0">
                <a:latin typeface="굴림" pitchFamily="50" charset="-127"/>
                <a:ea typeface="굴림" pitchFamily="50" charset="-127"/>
              </a:rPr>
              <a:t>thymic</a:t>
            </a:r>
            <a:r>
              <a:rPr lang="en-US" altLang="ko-KR" sz="1200" b="0" dirty="0" smtClean="0">
                <a:latin typeface="굴림" pitchFamily="50" charset="-127"/>
                <a:ea typeface="굴림" pitchFamily="50" charset="-127"/>
              </a:rPr>
              <a:t> fat with engulfment of </a:t>
            </a:r>
            <a:r>
              <a:rPr lang="en-US" altLang="ko-KR" sz="1200" b="0" dirty="0" err="1" smtClean="0">
                <a:latin typeface="굴림" pitchFamily="50" charset="-127"/>
                <a:ea typeface="굴림" pitchFamily="50" charset="-127"/>
              </a:rPr>
              <a:t>thymic</a:t>
            </a:r>
            <a:r>
              <a:rPr lang="en-US" altLang="ko-KR" sz="1200" b="0" dirty="0" smtClean="0">
                <a:latin typeface="굴림" pitchFamily="50" charset="-127"/>
                <a:ea typeface="굴림" pitchFamily="50" charset="-127"/>
              </a:rPr>
              <a:t> remnants.</a:t>
            </a:r>
          </a:p>
          <a:p>
            <a:r>
              <a:rPr lang="en-US" altLang="ko-KR" sz="1200" b="0" dirty="0" smtClean="0">
                <a:latin typeface="굴림" pitchFamily="50" charset="-127"/>
                <a:ea typeface="굴림" pitchFamily="50" charset="-127"/>
              </a:rPr>
              <a:t>Mixed neoplasm of adipose and </a:t>
            </a:r>
            <a:r>
              <a:rPr lang="en-US" altLang="ko-KR" sz="1200" b="0" dirty="0" err="1" smtClean="0">
                <a:latin typeface="굴림" pitchFamily="50" charset="-127"/>
                <a:ea typeface="굴림" pitchFamily="50" charset="-127"/>
              </a:rPr>
              <a:t>thymic</a:t>
            </a:r>
            <a:r>
              <a:rPr lang="en-US" altLang="ko-KR" sz="1200" b="0" dirty="0" smtClean="0">
                <a:latin typeface="굴림" pitchFamily="50" charset="-127"/>
                <a:ea typeface="굴림" pitchFamily="50" charset="-127"/>
              </a:rPr>
              <a:t> tissues. </a:t>
            </a:r>
          </a:p>
          <a:p>
            <a:r>
              <a:rPr lang="en-US" altLang="ko-KR" sz="1200" b="0" dirty="0" smtClean="0">
                <a:latin typeface="굴림" pitchFamily="50" charset="-127"/>
                <a:ea typeface="굴림" pitchFamily="50" charset="-127"/>
              </a:rPr>
              <a:t>Fatty degeneration of </a:t>
            </a:r>
            <a:r>
              <a:rPr lang="en-US" altLang="ko-KR" sz="1200" b="0" dirty="0" err="1" smtClean="0">
                <a:latin typeface="굴림" pitchFamily="50" charset="-127"/>
                <a:ea typeface="굴림" pitchFamily="50" charset="-127"/>
              </a:rPr>
              <a:t>thymoma</a:t>
            </a:r>
            <a:r>
              <a:rPr lang="en-US" altLang="ko-KR" sz="1200" b="0" dirty="0" smtClean="0">
                <a:latin typeface="굴림" pitchFamily="50" charset="-127"/>
                <a:ea typeface="굴림" pitchFamily="50" charset="-127"/>
              </a:rPr>
              <a:t> occurs in the same way as fatty replacement during the ageing process.</a:t>
            </a:r>
          </a:p>
          <a:p>
            <a:r>
              <a:rPr lang="en-US" altLang="ko-KR" sz="1200" b="0" dirty="0" smtClean="0">
                <a:latin typeface="굴림" pitchFamily="50" charset="-127"/>
                <a:ea typeface="굴림" pitchFamily="50" charset="-127"/>
              </a:rPr>
              <a:t>Diffuse </a:t>
            </a:r>
            <a:r>
              <a:rPr lang="en-US" altLang="ko-KR" sz="1200" b="0" dirty="0" err="1" smtClean="0">
                <a:latin typeface="굴림" pitchFamily="50" charset="-127"/>
                <a:ea typeface="굴림" pitchFamily="50" charset="-127"/>
              </a:rPr>
              <a:t>thymic</a:t>
            </a:r>
            <a:r>
              <a:rPr lang="en-US" altLang="ko-KR" sz="1200" b="0" dirty="0" smtClean="0">
                <a:latin typeface="굴림" pitchFamily="50" charset="-127"/>
                <a:ea typeface="굴림" pitchFamily="50" charset="-127"/>
              </a:rPr>
              <a:t> enlargement is replaced by adipose tissue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4C19E-4A09-4A28-B84E-1D840337BB5D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02437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22" name="부제목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253DB-CE2E-407E-9CE9-3B40B3568367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20" name="바닥글 개체 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7B236-C665-4FA4-894D-8533D3290E2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타원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타원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253DB-CE2E-407E-9CE9-3B40B3568367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7B236-C665-4FA4-894D-8533D3290E2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253DB-CE2E-407E-9CE9-3B40B3568367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7B236-C665-4FA4-894D-8533D3290E2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253DB-CE2E-407E-9CE9-3B40B3568367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7B236-C665-4FA4-894D-8533D3290E2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253DB-CE2E-407E-9CE9-3B40B3568367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7B236-C665-4FA4-894D-8533D3290E2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직사각형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타원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타원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253DB-CE2E-407E-9CE9-3B40B3568367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7B236-C665-4FA4-894D-8533D3290E2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253DB-CE2E-407E-9CE9-3B40B3568367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7B236-C665-4FA4-894D-8533D3290E2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253DB-CE2E-407E-9CE9-3B40B3568367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7B236-C665-4FA4-894D-8533D3290E2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253DB-CE2E-407E-9CE9-3B40B3568367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7B236-C665-4FA4-894D-8533D3290E2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직사각형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253DB-CE2E-407E-9CE9-3B40B3568367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7B236-C665-4FA4-894D-8533D3290E2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B253DB-CE2E-407E-9CE9-3B40B3568367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7B236-C665-4FA4-894D-8533D3290E2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9" name="순서도: 처리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순서도: 처리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원형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타원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도넛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직사각형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제목 개체 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텍스트 개체 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24" name="날짜 개체 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1B253DB-CE2E-407E-9CE9-3B40B3568367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10" name="바닥글 개체 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ko-KR" altLang="en-US"/>
          </a:p>
        </p:txBody>
      </p:sp>
      <p:sp>
        <p:nvSpPr>
          <p:cNvPr id="22" name="슬라이드 번호 개체 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E7B236-C665-4FA4-894D-8533D3290E2A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5" name="직사각형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1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1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1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1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1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1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1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1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1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1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71600" y="1124744"/>
            <a:ext cx="7772400" cy="197510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229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회 결핵 및 호흡기학회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/>
            </a:r>
            <a:br>
              <a:rPr lang="en-US" altLang="ko-KR" dirty="0" smtClean="0">
                <a:latin typeface="HY견고딕" pitchFamily="18" charset="-127"/>
                <a:ea typeface="HY견고딕" pitchFamily="18" charset="-127"/>
              </a:rPr>
            </a:b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/>
            </a:r>
            <a:br>
              <a:rPr lang="en-US" altLang="ko-KR" dirty="0" smtClean="0">
                <a:latin typeface="HY견고딕" pitchFamily="18" charset="-127"/>
                <a:ea typeface="HY견고딕" pitchFamily="18" charset="-127"/>
              </a:rPr>
            </a:br>
            <a:r>
              <a:rPr lang="en-US" altLang="ko-KR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Review </a:t>
            </a:r>
            <a:endParaRPr lang="ko-KR" altLang="en-US" dirty="0">
              <a:latin typeface="Arial" pitchFamily="34" charset="0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755576" y="4869160"/>
            <a:ext cx="7406640" cy="1752600"/>
          </a:xfrm>
        </p:spPr>
        <p:txBody>
          <a:bodyPr>
            <a:normAutofit/>
          </a:bodyPr>
          <a:lstStyle/>
          <a:p>
            <a:pPr algn="ctr"/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이화여자대학교 부속 목동 병원</a:t>
            </a:r>
            <a:endParaRPr lang="en-US" altLang="ko-KR" sz="2400" dirty="0" smtClean="0"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전임의 </a:t>
            </a:r>
            <a:r>
              <a:rPr lang="ko-KR" altLang="en-US" sz="2400" dirty="0" err="1" smtClean="0">
                <a:latin typeface="HY견고딕" pitchFamily="18" charset="-127"/>
                <a:ea typeface="HY견고딕" pitchFamily="18" charset="-127"/>
              </a:rPr>
              <a:t>김서우</a:t>
            </a:r>
            <a:r>
              <a:rPr lang="ko-KR" altLang="en-US" sz="2400" dirty="0" smtClean="0">
                <a:latin typeface="HY견고딕" pitchFamily="18" charset="-127"/>
                <a:ea typeface="HY견고딕" pitchFamily="18" charset="-127"/>
              </a:rPr>
              <a:t> </a:t>
            </a:r>
            <a:endParaRPr lang="en-US" altLang="ko-KR" sz="2400" dirty="0" smtClean="0"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en-US" altLang="ko-KR" sz="2400" dirty="0" smtClean="0">
                <a:latin typeface="HY견고딕" pitchFamily="18" charset="-127"/>
                <a:ea typeface="HY견고딕" pitchFamily="18" charset="-127"/>
              </a:rPr>
              <a:t>2013/09/23</a:t>
            </a:r>
            <a:endParaRPr lang="ko-KR" altLang="en-US" sz="24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Picture 277" descr="심볼마크-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4941168"/>
            <a:ext cx="176505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78" descr="이대학교심볼 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869160"/>
            <a:ext cx="1944216" cy="178302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Differential diagnosis </a:t>
            </a:r>
          </a:p>
          <a:p>
            <a:pPr>
              <a:buNone/>
            </a:pPr>
            <a:endParaRPr lang="en-US" altLang="ko-KR" sz="3200" b="1" dirty="0" smtClean="0">
              <a:latin typeface="굴림" pitchFamily="50" charset="-127"/>
              <a:ea typeface="굴림" pitchFamily="50" charset="-127"/>
            </a:endParaRP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large pleural tumor</a:t>
            </a: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basal atelectasis</a:t>
            </a: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pulmonary sequestration </a:t>
            </a:r>
          </a:p>
          <a:p>
            <a:pPr>
              <a:buNone/>
            </a:pP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99592" y="1412776"/>
            <a:ext cx="7772400" cy="4572000"/>
          </a:xfrm>
        </p:spPr>
        <p:txBody>
          <a:bodyPr>
            <a:normAutofit/>
          </a:bodyPr>
          <a:lstStyle/>
          <a:p>
            <a:r>
              <a:rPr lang="en-US" altLang="ko-KR" sz="3200" dirty="0" smtClean="0">
                <a:latin typeface="HY견고딕" pitchFamily="18" charset="-127"/>
                <a:ea typeface="HY견고딕" pitchFamily="18" charset="-127"/>
              </a:rPr>
              <a:t>Treatment </a:t>
            </a:r>
          </a:p>
          <a:p>
            <a:pPr>
              <a:buNone/>
            </a:pPr>
            <a:r>
              <a:rPr lang="en-US" altLang="ko-KR" sz="3200" b="1" dirty="0" smtClean="0">
                <a:latin typeface="굴림" pitchFamily="50" charset="-127"/>
                <a:ea typeface="굴림" pitchFamily="50" charset="-127"/>
              </a:rPr>
              <a:t>   </a:t>
            </a:r>
            <a:r>
              <a:rPr lang="en-US" altLang="ko-KR" b="1" dirty="0"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b="1" dirty="0" smtClean="0">
                <a:latin typeface="굴림" pitchFamily="50" charset="-127"/>
                <a:ea typeface="굴림" pitchFamily="50" charset="-127"/>
              </a:rPr>
              <a:t> 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Surgical resection </a:t>
            </a: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    </a:t>
            </a:r>
            <a:r>
              <a:rPr lang="en-US" altLang="ko-KR" sz="32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Thymectomy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(m/c) </a:t>
            </a:r>
          </a:p>
          <a:p>
            <a:endParaRPr lang="en-US" altLang="ko-KR" sz="3200" dirty="0">
              <a:latin typeface="굴림" pitchFamily="50" charset="-127"/>
              <a:ea typeface="굴림" pitchFamily="50" charset="-127"/>
            </a:endParaRPr>
          </a:p>
          <a:p>
            <a:r>
              <a:rPr lang="en-US" altLang="ko-KR" sz="3200" dirty="0" smtClean="0">
                <a:latin typeface="Arial" pitchFamily="34" charset="0"/>
                <a:ea typeface="HY견고딕" pitchFamily="18" charset="-127"/>
                <a:cs typeface="Arial" pitchFamily="34" charset="0"/>
              </a:rPr>
              <a:t>No recur after surgery </a:t>
            </a:r>
          </a:p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Gradually improvement of associated symptoms</a:t>
            </a:r>
            <a:endParaRPr lang="ko-KR" altLang="en-US" sz="3200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98080" cy="1143000"/>
          </a:xfrm>
        </p:spPr>
        <p:txBody>
          <a:bodyPr>
            <a:normAutofit/>
          </a:bodyPr>
          <a:lstStyle/>
          <a:p>
            <a:r>
              <a:rPr lang="en-US" altLang="ko-KR" sz="4000" b="1" dirty="0" err="1" smtClean="0">
                <a:effectLst/>
                <a:latin typeface="HY견고딕" pitchFamily="18" charset="-127"/>
                <a:ea typeface="HY견고딕" pitchFamily="18" charset="-127"/>
              </a:rPr>
              <a:t>Thymolipoma</a:t>
            </a:r>
            <a:r>
              <a:rPr lang="en-US" altLang="ko-KR" sz="5400" b="1" dirty="0" smtClean="0">
                <a:effectLst/>
                <a:latin typeface="HY견고딕" pitchFamily="18" charset="-127"/>
                <a:ea typeface="HY견고딕" pitchFamily="18" charset="-127"/>
              </a:rPr>
              <a:t> </a:t>
            </a:r>
            <a:endParaRPr lang="ko-KR" altLang="en-US" sz="5400" b="1" dirty="0">
              <a:effectLst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115616" y="1484784"/>
            <a:ext cx="7581528" cy="4785395"/>
          </a:xfrm>
        </p:spPr>
        <p:txBody>
          <a:bodyPr>
            <a:normAutofit/>
          </a:bodyPr>
          <a:lstStyle/>
          <a:p>
            <a:endParaRPr lang="en-US" altLang="ko-KR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R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are, 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benign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tumor </a:t>
            </a:r>
          </a:p>
          <a:p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S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low growing</a:t>
            </a:r>
            <a:endParaRPr lang="en-US" altLang="ko-KR" sz="3200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r>
              <a:rPr lang="en-US" altLang="ko-KR" dirty="0" err="1">
                <a:latin typeface="Arial" pitchFamily="34" charset="0"/>
                <a:ea typeface="굴림" pitchFamily="50" charset="-127"/>
                <a:cs typeface="Arial" pitchFamily="34" charset="0"/>
              </a:rPr>
              <a:t>M</a:t>
            </a:r>
            <a:r>
              <a:rPr lang="en-US" altLang="ko-KR" sz="32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ediastinal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tumor : anterior dominant </a:t>
            </a:r>
          </a:p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Less than 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10% of all </a:t>
            </a:r>
            <a:r>
              <a:rPr lang="en-US" altLang="ko-KR" sz="3200" dirty="0" err="1">
                <a:latin typeface="Arial" pitchFamily="34" charset="0"/>
                <a:ea typeface="굴림" pitchFamily="50" charset="-127"/>
                <a:cs typeface="Arial" pitchFamily="34" charset="0"/>
              </a:rPr>
              <a:t>thymic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neoplasms</a:t>
            </a:r>
          </a:p>
          <a:p>
            <a:endParaRPr lang="en-US" altLang="ko-KR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115616" y="1484784"/>
            <a:ext cx="7498080" cy="4800600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In 1916, ‘Lange’ originally described them as simple 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thymic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lipoma</a:t>
            </a:r>
            <a:endParaRPr lang="en-US" altLang="ko-KR" i="1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Thymolipoma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: introduced in 1948 </a:t>
            </a:r>
          </a:p>
          <a:p>
            <a:endParaRPr lang="en-US" altLang="ko-KR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endParaRPr lang="en-US" altLang="ko-KR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Most asymptomatic  (30~50%) </a:t>
            </a:r>
          </a:p>
          <a:p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Incidental finding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99592" y="1484784"/>
            <a:ext cx="7772400" cy="4572000"/>
          </a:xfrm>
        </p:spPr>
        <p:txBody>
          <a:bodyPr>
            <a:normAutofit/>
          </a:bodyPr>
          <a:lstStyle/>
          <a:p>
            <a:r>
              <a:rPr lang="en-US" altLang="ko-KR" sz="3200" dirty="0" smtClean="0">
                <a:latin typeface="HY견고딕" pitchFamily="18" charset="-127"/>
                <a:ea typeface="HY견고딕" pitchFamily="18" charset="-127"/>
              </a:rPr>
              <a:t>Combined symptoms </a:t>
            </a:r>
          </a:p>
          <a:p>
            <a:pPr>
              <a:buNone/>
            </a:pPr>
            <a:r>
              <a:rPr lang="en-US" altLang="ko-KR" sz="3200" b="1" dirty="0" smtClean="0"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b="1" dirty="0" smtClean="0"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Shortness of breath</a:t>
            </a:r>
          </a:p>
          <a:p>
            <a:pPr>
              <a:buNone/>
            </a:pP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C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ough, dyspnea </a:t>
            </a: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C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hest pain</a:t>
            </a:r>
          </a:p>
          <a:p>
            <a:pPr>
              <a:buNone/>
            </a:pP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C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yanosis </a:t>
            </a:r>
          </a:p>
          <a:p>
            <a:pPr>
              <a:buNone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U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pper respiratory infections </a:t>
            </a:r>
            <a:endParaRPr lang="en-US" altLang="ko-KR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Chest heaviness </a:t>
            </a:r>
            <a:endParaRPr lang="ko-KR" altLang="en-US" sz="3200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99592" y="1268760"/>
            <a:ext cx="7772400" cy="4572000"/>
          </a:xfrm>
        </p:spPr>
        <p:txBody>
          <a:bodyPr>
            <a:normAutofit/>
          </a:bodyPr>
          <a:lstStyle/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Most 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frequently in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young adults. </a:t>
            </a:r>
          </a:p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M=F </a:t>
            </a:r>
          </a:p>
          <a:p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Histological evaluation </a:t>
            </a: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C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omposed 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of mature adipose tissue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and </a:t>
            </a:r>
            <a:r>
              <a:rPr lang="en-US" altLang="ko-KR" sz="32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thymic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tissue in variable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proportions</a:t>
            </a:r>
          </a:p>
          <a:p>
            <a:pPr>
              <a:buNone/>
            </a:pPr>
            <a:endParaRPr lang="en-US" altLang="ko-KR" sz="3200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632421"/>
            <a:ext cx="6084168" cy="456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914400" y="1340768"/>
            <a:ext cx="7906072" cy="4781128"/>
          </a:xfrm>
        </p:spPr>
        <p:txBody>
          <a:bodyPr>
            <a:normAutofit/>
          </a:bodyPr>
          <a:lstStyle/>
          <a:p>
            <a:r>
              <a:rPr lang="en-US" altLang="ko-KR" sz="3200" dirty="0">
                <a:latin typeface="HY견고딕" pitchFamily="18" charset="-127"/>
                <a:ea typeface="HY견고딕" pitchFamily="18" charset="-127"/>
              </a:rPr>
              <a:t>A</a:t>
            </a:r>
            <a:r>
              <a:rPr lang="en-US" altLang="ko-KR" sz="3200" dirty="0" smtClean="0">
                <a:latin typeface="HY견고딕" pitchFamily="18" charset="-127"/>
                <a:ea typeface="HY견고딕" pitchFamily="18" charset="-127"/>
              </a:rPr>
              <a:t>ssociated with disorders (10%) </a:t>
            </a:r>
          </a:p>
          <a:p>
            <a:pPr>
              <a:buNone/>
            </a:pPr>
            <a:r>
              <a:rPr lang="en-US" altLang="ko-KR" sz="3200" b="1" dirty="0" smtClean="0"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Myasthenia gravis (m/c) </a:t>
            </a: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Graves’ disease </a:t>
            </a: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Pure red blood cell aplasia </a:t>
            </a: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Aplastic </a:t>
            </a:r>
            <a:r>
              <a:rPr lang="en-US" altLang="ko-KR" sz="32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anaemia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</a:t>
            </a:r>
            <a:r>
              <a:rPr lang="en-US" altLang="ko-KR" sz="32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Hypogammaglobulinaemia</a:t>
            </a:r>
            <a:endParaRPr lang="en-US" altLang="ko-KR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pPr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Hodgkin’s disease</a:t>
            </a:r>
          </a:p>
          <a:p>
            <a:pPr>
              <a:buNone/>
            </a:pPr>
            <a:r>
              <a:rPr lang="en-US" altLang="ko-KR" sz="3200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SLE</a:t>
            </a:r>
            <a:endParaRPr lang="ko-KR" altLang="en-US" sz="3200" dirty="0" smtClean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99592" y="836712"/>
            <a:ext cx="7992888" cy="5328592"/>
          </a:xfrm>
        </p:spPr>
        <p:txBody>
          <a:bodyPr>
            <a:normAutofit/>
          </a:bodyPr>
          <a:lstStyle/>
          <a:p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The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pathogenesis-hypothesis </a:t>
            </a:r>
          </a:p>
          <a:p>
            <a:endParaRPr lang="en-US" altLang="ko-KR" sz="3800" dirty="0" smtClean="0"/>
          </a:p>
          <a:p>
            <a:endParaRPr lang="en-US" altLang="ko-KR" sz="3800" dirty="0"/>
          </a:p>
          <a:p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A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neoplasm of </a:t>
            </a:r>
            <a:r>
              <a:rPr lang="en-US" altLang="ko-KR" dirty="0" err="1">
                <a:latin typeface="Arial" pitchFamily="34" charset="0"/>
                <a:ea typeface="굴림" pitchFamily="50" charset="-127"/>
                <a:cs typeface="Arial" pitchFamily="34" charset="0"/>
              </a:rPr>
              <a:t>thymic</a:t>
            </a:r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fat</a:t>
            </a:r>
            <a:endParaRPr lang="en-US" altLang="ko-KR" dirty="0">
              <a:latin typeface="Arial" pitchFamily="34" charset="0"/>
              <a:ea typeface="굴림" pitchFamily="50" charset="-127"/>
              <a:cs typeface="Arial" pitchFamily="34" charset="0"/>
            </a:endParaRPr>
          </a:p>
          <a:p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M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ixed neoplasm </a:t>
            </a:r>
          </a:p>
          <a:p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Fatty degeneration of </a:t>
            </a:r>
            <a:r>
              <a:rPr lang="en-US" altLang="ko-KR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thymoma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</a:p>
          <a:p>
            <a:r>
              <a:rPr lang="en-US" altLang="ko-KR" dirty="0">
                <a:latin typeface="Arial" pitchFamily="34" charset="0"/>
                <a:ea typeface="굴림" pitchFamily="50" charset="-127"/>
                <a:cs typeface="Arial" pitchFamily="34" charset="0"/>
              </a:rPr>
              <a:t>R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eplaced by adipose tissue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971600" y="1484784"/>
            <a:ext cx="7992888" cy="457200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3500" dirty="0" smtClean="0">
                <a:latin typeface="HY견고딕" pitchFamily="18" charset="-127"/>
                <a:ea typeface="HY견고딕" pitchFamily="18" charset="-127"/>
              </a:rPr>
              <a:t>Radiologic appearance </a:t>
            </a:r>
          </a:p>
          <a:p>
            <a:pPr marL="82296" indent="0">
              <a:buNone/>
            </a:pP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  Variable  40% </a:t>
            </a:r>
            <a:r>
              <a:rPr lang="en-US" altLang="ko-KR" sz="3200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 cardiomegaly </a:t>
            </a:r>
          </a:p>
          <a:p>
            <a:pPr>
              <a:buNone/>
            </a:pPr>
            <a:endParaRPr lang="en-US" altLang="ko-KR" sz="3200" b="1" dirty="0" smtClean="0">
              <a:latin typeface="굴림" pitchFamily="50" charset="-127"/>
              <a:ea typeface="굴림" pitchFamily="50" charset="-127"/>
              <a:sym typeface="Wingdings" pitchFamily="2" charset="2"/>
            </a:endParaRPr>
          </a:p>
          <a:p>
            <a:r>
              <a:rPr lang="en-US" altLang="ko-KR" sz="3500" dirty="0" smtClean="0">
                <a:latin typeface="HY견고딕" pitchFamily="18" charset="-127"/>
                <a:ea typeface="HY견고딕" pitchFamily="18" charset="-127"/>
                <a:sym typeface="Wingdings" pitchFamily="2" charset="2"/>
              </a:rPr>
              <a:t>Chest PA </a:t>
            </a:r>
            <a:r>
              <a:rPr lang="en-US" altLang="ko-KR" sz="3200" b="1" dirty="0" smtClean="0">
                <a:latin typeface="굴림" pitchFamily="50" charset="-127"/>
                <a:ea typeface="굴림" pitchFamily="50" charset="-127"/>
                <a:sym typeface="Wingdings" pitchFamily="2" charset="2"/>
              </a:rPr>
              <a:t>: </a:t>
            </a:r>
            <a:r>
              <a:rPr lang="en-US" altLang="ko-KR" sz="3500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demonstrate a </a:t>
            </a:r>
            <a:r>
              <a:rPr lang="en-US" altLang="ko-KR" sz="3500" dirty="0" err="1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mediastinal</a:t>
            </a:r>
            <a:r>
              <a:rPr lang="en-US" altLang="ko-KR" sz="3500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mass or widening </a:t>
            </a:r>
          </a:p>
          <a:p>
            <a:endParaRPr lang="en-US" altLang="ko-KR" sz="3200" b="1" dirty="0" smtClean="0">
              <a:latin typeface="굴림" pitchFamily="50" charset="-127"/>
              <a:ea typeface="굴림" pitchFamily="50" charset="-127"/>
              <a:sym typeface="Wingdings" pitchFamily="2" charset="2"/>
            </a:endParaRPr>
          </a:p>
          <a:p>
            <a:r>
              <a:rPr lang="en-US" altLang="ko-KR" sz="3500" dirty="0" smtClean="0">
                <a:latin typeface="HY견고딕" pitchFamily="18" charset="-127"/>
                <a:ea typeface="HY견고딕" pitchFamily="18" charset="-127"/>
                <a:sym typeface="Wingdings" pitchFamily="2" charset="2"/>
              </a:rPr>
              <a:t>Chest CT</a:t>
            </a:r>
            <a:r>
              <a:rPr lang="en-US" altLang="ko-KR" sz="3200" b="1" dirty="0" smtClean="0">
                <a:latin typeface="굴림" pitchFamily="50" charset="-127"/>
                <a:ea typeface="굴림" pitchFamily="50" charset="-127"/>
                <a:sym typeface="Wingdings" pitchFamily="2" charset="2"/>
              </a:rPr>
              <a:t>: </a:t>
            </a:r>
            <a:r>
              <a:rPr lang="en-US" altLang="ko-KR" sz="3500" dirty="0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fat density in tumor, frequently located in the anterior </a:t>
            </a:r>
            <a:r>
              <a:rPr lang="en-US" altLang="ko-KR" sz="3500" dirty="0" err="1" smtClean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mediastinum</a:t>
            </a:r>
            <a:r>
              <a:rPr lang="en-US" altLang="ko-KR" sz="3500" dirty="0">
                <a:latin typeface="Arial" pitchFamily="34" charset="0"/>
                <a:ea typeface="굴림" pitchFamily="50" charset="-127"/>
                <a:cs typeface="Arial" pitchFamily="34" charset="0"/>
                <a:sym typeface="Wingdings" pitchFamily="2" charset="2"/>
              </a:rPr>
              <a:t> </a:t>
            </a:r>
            <a:endParaRPr lang="ko-KR" altLang="en-US" sz="3500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0" y="4653136"/>
            <a:ext cx="3888432" cy="42150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ko-KR" sz="20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Park et al. Korean J </a:t>
            </a:r>
            <a:r>
              <a:rPr lang="en-US" altLang="ko-KR" sz="20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Ped</a:t>
            </a:r>
            <a:r>
              <a:rPr lang="en-US" altLang="ko-KR" sz="20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. 2010 </a:t>
            </a:r>
            <a:endParaRPr lang="ko-KR" altLang="en-US" sz="2000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r="46252"/>
          <a:stretch>
            <a:fillRect/>
          </a:stretch>
        </p:blipFill>
        <p:spPr bwMode="auto">
          <a:xfrm>
            <a:off x="323528" y="497780"/>
            <a:ext cx="4152575" cy="410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9923" y="497780"/>
            <a:ext cx="410445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5352" y="497780"/>
            <a:ext cx="4468925" cy="4835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768251" y="4725144"/>
            <a:ext cx="41623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Osian</a:t>
            </a:r>
            <a:r>
              <a:rPr lang="en-US" altLang="ko-KR" sz="2000" dirty="0"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sz="20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et al. Ann </a:t>
            </a:r>
            <a:r>
              <a:rPr lang="en-US" altLang="ko-KR" sz="2000" dirty="0" err="1" smtClean="0">
                <a:latin typeface="Arial" pitchFamily="34" charset="0"/>
                <a:ea typeface="굴림" pitchFamily="50" charset="-127"/>
                <a:cs typeface="Arial" pitchFamily="34" charset="0"/>
              </a:rPr>
              <a:t>Thorac</a:t>
            </a:r>
            <a:r>
              <a:rPr lang="en-US" altLang="ko-KR" sz="2000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 Surg. 2011</a:t>
            </a:r>
            <a:endParaRPr lang="ko-KR" altLang="en-US" sz="2000" dirty="0"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태양">
  <a:themeElements>
    <a:clrScheme name="태양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태양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태양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239</TotalTime>
  <Words>288</Words>
  <Application>Microsoft Office PowerPoint</Application>
  <PresentationFormat>화면 슬라이드 쇼(4:3)</PresentationFormat>
  <Paragraphs>69</Paragraphs>
  <Slides>11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태양</vt:lpstr>
      <vt:lpstr>229회 결핵 및 호흡기학회  Review </vt:lpstr>
      <vt:lpstr>Thymolipoma 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229회 결핵 및 호흡기학회</dc:title>
  <dc:creator>user</dc:creator>
  <cp:lastModifiedBy>기관지내시경의사</cp:lastModifiedBy>
  <cp:revision>36</cp:revision>
  <dcterms:created xsi:type="dcterms:W3CDTF">2013-09-01T06:37:43Z</dcterms:created>
  <dcterms:modified xsi:type="dcterms:W3CDTF">2013-09-23T01:12:58Z</dcterms:modified>
</cp:coreProperties>
</file>